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10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19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7" r:id="rId2"/>
    <p:sldId id="519" r:id="rId3"/>
    <p:sldId id="528" r:id="rId4"/>
    <p:sldId id="529" r:id="rId5"/>
    <p:sldId id="530" r:id="rId6"/>
    <p:sldId id="521" r:id="rId7"/>
    <p:sldId id="523" r:id="rId8"/>
    <p:sldId id="527" r:id="rId9"/>
    <p:sldId id="525" r:id="rId10"/>
    <p:sldId id="526" r:id="rId11"/>
    <p:sldId id="504" r:id="rId12"/>
    <p:sldId id="505" r:id="rId13"/>
    <p:sldId id="460" r:id="rId14"/>
    <p:sldId id="476" r:id="rId15"/>
    <p:sldId id="477" r:id="rId16"/>
    <p:sldId id="486" r:id="rId17"/>
    <p:sldId id="478" r:id="rId18"/>
    <p:sldId id="479" r:id="rId19"/>
    <p:sldId id="52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23923" autoAdjust="0"/>
    <p:restoredTop sz="70000" autoAdjust="0"/>
  </p:normalViewPr>
  <p:slideViewPr>
    <p:cSldViewPr snapToGrid="0">
      <p:cViewPr varScale="1">
        <p:scale>
          <a:sx n="64" d="100"/>
          <a:sy n="64" d="100"/>
        </p:scale>
        <p:origin x="-11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E08C90-B81A-4B8F-9923-ABB31F6F8F8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5D460795-7142-494E-A066-B1F492EA4738}">
      <dgm:prSet phldrT="[Text]"/>
      <dgm:spPr/>
      <dgm:t>
        <a:bodyPr/>
        <a:lstStyle/>
        <a:p>
          <a:r>
            <a:rPr lang="en-US" dirty="0" smtClean="0"/>
            <a:t>Authorizer</a:t>
          </a:r>
          <a:endParaRPr lang="en-US" dirty="0"/>
        </a:p>
      </dgm:t>
    </dgm:pt>
    <dgm:pt modelId="{CEC1A592-081A-4F69-AE2B-DABC5469268A}" type="parTrans" cxnId="{2E3FF7C6-5714-4C6E-90F5-2A06F208F904}">
      <dgm:prSet/>
      <dgm:spPr/>
      <dgm:t>
        <a:bodyPr/>
        <a:lstStyle/>
        <a:p>
          <a:endParaRPr lang="en-US"/>
        </a:p>
      </dgm:t>
    </dgm:pt>
    <dgm:pt modelId="{7B1B2CF5-1865-4AED-BA89-FD8EE250ED5C}" type="sibTrans" cxnId="{2E3FF7C6-5714-4C6E-90F5-2A06F208F904}">
      <dgm:prSet/>
      <dgm:spPr/>
      <dgm:t>
        <a:bodyPr/>
        <a:lstStyle/>
        <a:p>
          <a:endParaRPr lang="en-US" dirty="0"/>
        </a:p>
      </dgm:t>
    </dgm:pt>
    <dgm:pt modelId="{E1BF5D1D-A14F-4BFF-A75B-34C5677C5A9F}">
      <dgm:prSet phldrT="[Text]"/>
      <dgm:spPr/>
      <dgm:t>
        <a:bodyPr/>
        <a:lstStyle/>
        <a:p>
          <a:r>
            <a:rPr lang="en-US" dirty="0" smtClean="0"/>
            <a:t>Governing  Board</a:t>
          </a:r>
          <a:endParaRPr lang="en-US" dirty="0"/>
        </a:p>
      </dgm:t>
    </dgm:pt>
    <dgm:pt modelId="{621E2880-F571-4B79-A311-E4801983D833}" type="parTrans" cxnId="{D8DBF6B6-86D0-4904-B687-524D3C17F54D}">
      <dgm:prSet/>
      <dgm:spPr/>
      <dgm:t>
        <a:bodyPr/>
        <a:lstStyle/>
        <a:p>
          <a:endParaRPr lang="en-US"/>
        </a:p>
      </dgm:t>
    </dgm:pt>
    <dgm:pt modelId="{BA8D95D3-B199-4FE8-9D53-6F3332DDB376}" type="sibTrans" cxnId="{D8DBF6B6-86D0-4904-B687-524D3C17F54D}">
      <dgm:prSet/>
      <dgm:spPr/>
      <dgm:t>
        <a:bodyPr/>
        <a:lstStyle/>
        <a:p>
          <a:endParaRPr lang="en-US" dirty="0"/>
        </a:p>
      </dgm:t>
    </dgm:pt>
    <dgm:pt modelId="{56F92E6E-54DF-477A-989E-FDE34B394495}">
      <dgm:prSet phldrT="[Text]"/>
      <dgm:spPr/>
      <dgm:t>
        <a:bodyPr/>
        <a:lstStyle/>
        <a:p>
          <a:r>
            <a:rPr lang="en-US" dirty="0" smtClean="0"/>
            <a:t>ESP</a:t>
          </a:r>
          <a:endParaRPr lang="en-US" dirty="0"/>
        </a:p>
      </dgm:t>
    </dgm:pt>
    <dgm:pt modelId="{DDC36A70-996B-405E-B7DD-82E50ED832D1}" type="parTrans" cxnId="{77CC83C4-1ADF-4B36-9E34-849268929EC5}">
      <dgm:prSet/>
      <dgm:spPr/>
      <dgm:t>
        <a:bodyPr/>
        <a:lstStyle/>
        <a:p>
          <a:endParaRPr lang="en-US"/>
        </a:p>
      </dgm:t>
    </dgm:pt>
    <dgm:pt modelId="{EBB4A5B5-2C24-440F-B696-85C1C7C886C8}" type="sibTrans" cxnId="{77CC83C4-1ADF-4B36-9E34-849268929EC5}">
      <dgm:prSet/>
      <dgm:spPr/>
      <dgm:t>
        <a:bodyPr/>
        <a:lstStyle/>
        <a:p>
          <a:endParaRPr lang="en-US"/>
        </a:p>
      </dgm:t>
    </dgm:pt>
    <dgm:pt modelId="{F6C353A9-3387-435C-91D4-7B3FAE578A48}" type="pres">
      <dgm:prSet presAssocID="{55E08C90-B81A-4B8F-9923-ABB31F6F8F8C}" presName="Name0" presStyleCnt="0">
        <dgm:presLayoutVars>
          <dgm:dir/>
          <dgm:resizeHandles val="exact"/>
        </dgm:presLayoutVars>
      </dgm:prSet>
      <dgm:spPr/>
    </dgm:pt>
    <dgm:pt modelId="{3CCE7DF3-0501-4FF6-A908-492F1A1B5B70}" type="pres">
      <dgm:prSet presAssocID="{5D460795-7142-494E-A066-B1F492EA473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52199B-1C54-4416-B72E-35630F2BCE24}" type="pres">
      <dgm:prSet presAssocID="{7B1B2CF5-1865-4AED-BA89-FD8EE250ED5C}" presName="sibTrans" presStyleLbl="sibTrans2D1" presStyleIdx="0" presStyleCnt="2"/>
      <dgm:spPr/>
      <dgm:t>
        <a:bodyPr/>
        <a:lstStyle/>
        <a:p>
          <a:endParaRPr lang="en-US"/>
        </a:p>
      </dgm:t>
    </dgm:pt>
    <dgm:pt modelId="{BAE962F5-75E6-4B99-9ED1-7A287A2C407A}" type="pres">
      <dgm:prSet presAssocID="{7B1B2CF5-1865-4AED-BA89-FD8EE250ED5C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F171ED98-DD27-4627-B4A4-85A90F3AAC47}" type="pres">
      <dgm:prSet presAssocID="{E1BF5D1D-A14F-4BFF-A75B-34C5677C5A9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68C1DC-3578-4D50-8FD4-04D599A8DDB5}" type="pres">
      <dgm:prSet presAssocID="{BA8D95D3-B199-4FE8-9D53-6F3332DDB376}" presName="sibTrans" presStyleLbl="sibTrans2D1" presStyleIdx="1" presStyleCnt="2"/>
      <dgm:spPr/>
      <dgm:t>
        <a:bodyPr/>
        <a:lstStyle/>
        <a:p>
          <a:endParaRPr lang="en-US"/>
        </a:p>
      </dgm:t>
    </dgm:pt>
    <dgm:pt modelId="{6BEE7508-B749-4732-A34A-D0BD9F180A4C}" type="pres">
      <dgm:prSet presAssocID="{BA8D95D3-B199-4FE8-9D53-6F3332DDB376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96179997-C7E8-443C-9440-938D86B10047}" type="pres">
      <dgm:prSet presAssocID="{56F92E6E-54DF-477A-989E-FDE34B39449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7CC83C4-1ADF-4B36-9E34-849268929EC5}" srcId="{55E08C90-B81A-4B8F-9923-ABB31F6F8F8C}" destId="{56F92E6E-54DF-477A-989E-FDE34B394495}" srcOrd="2" destOrd="0" parTransId="{DDC36A70-996B-405E-B7DD-82E50ED832D1}" sibTransId="{EBB4A5B5-2C24-440F-B696-85C1C7C886C8}"/>
    <dgm:cxn modelId="{51C4D7D7-AA15-6146-A808-F7E2906D0215}" type="presOf" srcId="{55E08C90-B81A-4B8F-9923-ABB31F6F8F8C}" destId="{F6C353A9-3387-435C-91D4-7B3FAE578A48}" srcOrd="0" destOrd="0" presId="urn:microsoft.com/office/officeart/2005/8/layout/process1"/>
    <dgm:cxn modelId="{D8DBF6B6-86D0-4904-B687-524D3C17F54D}" srcId="{55E08C90-B81A-4B8F-9923-ABB31F6F8F8C}" destId="{E1BF5D1D-A14F-4BFF-A75B-34C5677C5A9F}" srcOrd="1" destOrd="0" parTransId="{621E2880-F571-4B79-A311-E4801983D833}" sibTransId="{BA8D95D3-B199-4FE8-9D53-6F3332DDB376}"/>
    <dgm:cxn modelId="{D721545E-1B79-1F45-B80E-8F946999FB21}" type="presOf" srcId="{BA8D95D3-B199-4FE8-9D53-6F3332DDB376}" destId="{6BEE7508-B749-4732-A34A-D0BD9F180A4C}" srcOrd="1" destOrd="0" presId="urn:microsoft.com/office/officeart/2005/8/layout/process1"/>
    <dgm:cxn modelId="{2E3FF7C6-5714-4C6E-90F5-2A06F208F904}" srcId="{55E08C90-B81A-4B8F-9923-ABB31F6F8F8C}" destId="{5D460795-7142-494E-A066-B1F492EA4738}" srcOrd="0" destOrd="0" parTransId="{CEC1A592-081A-4F69-AE2B-DABC5469268A}" sibTransId="{7B1B2CF5-1865-4AED-BA89-FD8EE250ED5C}"/>
    <dgm:cxn modelId="{17A34F20-D288-904E-A9BF-1E1A308150AC}" type="presOf" srcId="{7B1B2CF5-1865-4AED-BA89-FD8EE250ED5C}" destId="{BAE962F5-75E6-4B99-9ED1-7A287A2C407A}" srcOrd="1" destOrd="0" presId="urn:microsoft.com/office/officeart/2005/8/layout/process1"/>
    <dgm:cxn modelId="{8FA9647E-CBA9-D345-93E9-8B7D86B14805}" type="presOf" srcId="{5D460795-7142-494E-A066-B1F492EA4738}" destId="{3CCE7DF3-0501-4FF6-A908-492F1A1B5B70}" srcOrd="0" destOrd="0" presId="urn:microsoft.com/office/officeart/2005/8/layout/process1"/>
    <dgm:cxn modelId="{94B94242-FC10-AB45-B769-6417E6FB1E77}" type="presOf" srcId="{E1BF5D1D-A14F-4BFF-A75B-34C5677C5A9F}" destId="{F171ED98-DD27-4627-B4A4-85A90F3AAC47}" srcOrd="0" destOrd="0" presId="urn:microsoft.com/office/officeart/2005/8/layout/process1"/>
    <dgm:cxn modelId="{DE7E6A14-909D-4949-ADD4-6B065A8A08EB}" type="presOf" srcId="{56F92E6E-54DF-477A-989E-FDE34B394495}" destId="{96179997-C7E8-443C-9440-938D86B10047}" srcOrd="0" destOrd="0" presId="urn:microsoft.com/office/officeart/2005/8/layout/process1"/>
    <dgm:cxn modelId="{3595F37D-9DBA-5D42-BF3C-ECFCEAFD1E88}" type="presOf" srcId="{BA8D95D3-B199-4FE8-9D53-6F3332DDB376}" destId="{3268C1DC-3578-4D50-8FD4-04D599A8DDB5}" srcOrd="0" destOrd="0" presId="urn:microsoft.com/office/officeart/2005/8/layout/process1"/>
    <dgm:cxn modelId="{8550101B-82E2-114A-B945-694D07F88E9C}" type="presOf" srcId="{7B1B2CF5-1865-4AED-BA89-FD8EE250ED5C}" destId="{B852199B-1C54-4416-B72E-35630F2BCE24}" srcOrd="0" destOrd="0" presId="urn:microsoft.com/office/officeart/2005/8/layout/process1"/>
    <dgm:cxn modelId="{35560EE2-D814-4A4F-8966-F282F67A193C}" type="presParOf" srcId="{F6C353A9-3387-435C-91D4-7B3FAE578A48}" destId="{3CCE7DF3-0501-4FF6-A908-492F1A1B5B70}" srcOrd="0" destOrd="0" presId="urn:microsoft.com/office/officeart/2005/8/layout/process1"/>
    <dgm:cxn modelId="{116824F6-5E9D-444E-9602-5AA20609B101}" type="presParOf" srcId="{F6C353A9-3387-435C-91D4-7B3FAE578A48}" destId="{B852199B-1C54-4416-B72E-35630F2BCE24}" srcOrd="1" destOrd="0" presId="urn:microsoft.com/office/officeart/2005/8/layout/process1"/>
    <dgm:cxn modelId="{8850EE8A-DDB9-B241-BF3E-28198903F108}" type="presParOf" srcId="{B852199B-1C54-4416-B72E-35630F2BCE24}" destId="{BAE962F5-75E6-4B99-9ED1-7A287A2C407A}" srcOrd="0" destOrd="0" presId="urn:microsoft.com/office/officeart/2005/8/layout/process1"/>
    <dgm:cxn modelId="{C7024C05-46C1-F54F-82A0-3F243C159085}" type="presParOf" srcId="{F6C353A9-3387-435C-91D4-7B3FAE578A48}" destId="{F171ED98-DD27-4627-B4A4-85A90F3AAC47}" srcOrd="2" destOrd="0" presId="urn:microsoft.com/office/officeart/2005/8/layout/process1"/>
    <dgm:cxn modelId="{3A1D831E-2B69-9C4C-99E3-6E2EAB9DC9DC}" type="presParOf" srcId="{F6C353A9-3387-435C-91D4-7B3FAE578A48}" destId="{3268C1DC-3578-4D50-8FD4-04D599A8DDB5}" srcOrd="3" destOrd="0" presId="urn:microsoft.com/office/officeart/2005/8/layout/process1"/>
    <dgm:cxn modelId="{7D42DD59-2C0B-C84A-B6B8-4451F2792B30}" type="presParOf" srcId="{3268C1DC-3578-4D50-8FD4-04D599A8DDB5}" destId="{6BEE7508-B749-4732-A34A-D0BD9F180A4C}" srcOrd="0" destOrd="0" presId="urn:microsoft.com/office/officeart/2005/8/layout/process1"/>
    <dgm:cxn modelId="{2B126787-F1F8-0248-B469-69B49C3FB10B}" type="presParOf" srcId="{F6C353A9-3387-435C-91D4-7B3FAE578A48}" destId="{96179997-C7E8-443C-9440-938D86B10047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CE7DF3-0501-4FF6-A908-492F1A1B5B70}">
      <dsp:nvSpPr>
        <dsp:cNvPr id="0" name=""/>
        <dsp:cNvSpPr/>
      </dsp:nvSpPr>
      <dsp:spPr>
        <a:xfrm>
          <a:off x="6831" y="1650449"/>
          <a:ext cx="2041773" cy="12250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Authorizer</a:t>
          </a:r>
          <a:endParaRPr lang="en-US" sz="3100" kern="1200" dirty="0"/>
        </a:p>
      </dsp:txBody>
      <dsp:txXfrm>
        <a:off x="6831" y="1650449"/>
        <a:ext cx="2041773" cy="1225063"/>
      </dsp:txXfrm>
    </dsp:sp>
    <dsp:sp modelId="{B852199B-1C54-4416-B72E-35630F2BCE24}">
      <dsp:nvSpPr>
        <dsp:cNvPr id="0" name=""/>
        <dsp:cNvSpPr/>
      </dsp:nvSpPr>
      <dsp:spPr>
        <a:xfrm>
          <a:off x="2252781" y="2009801"/>
          <a:ext cx="432855" cy="5063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2252781" y="2009801"/>
        <a:ext cx="432855" cy="506359"/>
      </dsp:txXfrm>
    </dsp:sp>
    <dsp:sp modelId="{F171ED98-DD27-4627-B4A4-85A90F3AAC47}">
      <dsp:nvSpPr>
        <dsp:cNvPr id="0" name=""/>
        <dsp:cNvSpPr/>
      </dsp:nvSpPr>
      <dsp:spPr>
        <a:xfrm>
          <a:off x="2865313" y="1650449"/>
          <a:ext cx="2041773" cy="12250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Governing  Board</a:t>
          </a:r>
          <a:endParaRPr lang="en-US" sz="3100" kern="1200" dirty="0"/>
        </a:p>
      </dsp:txBody>
      <dsp:txXfrm>
        <a:off x="2865313" y="1650449"/>
        <a:ext cx="2041773" cy="1225063"/>
      </dsp:txXfrm>
    </dsp:sp>
    <dsp:sp modelId="{3268C1DC-3578-4D50-8FD4-04D599A8DDB5}">
      <dsp:nvSpPr>
        <dsp:cNvPr id="0" name=""/>
        <dsp:cNvSpPr/>
      </dsp:nvSpPr>
      <dsp:spPr>
        <a:xfrm>
          <a:off x="5111263" y="2009801"/>
          <a:ext cx="432855" cy="5063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5111263" y="2009801"/>
        <a:ext cx="432855" cy="506359"/>
      </dsp:txXfrm>
    </dsp:sp>
    <dsp:sp modelId="{96179997-C7E8-443C-9440-938D86B10047}">
      <dsp:nvSpPr>
        <dsp:cNvPr id="0" name=""/>
        <dsp:cNvSpPr/>
      </dsp:nvSpPr>
      <dsp:spPr>
        <a:xfrm>
          <a:off x="5723795" y="1650449"/>
          <a:ext cx="2041773" cy="12250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ESP</a:t>
          </a:r>
          <a:endParaRPr lang="en-US" sz="3100" kern="1200" dirty="0"/>
        </a:p>
      </dsp:txBody>
      <dsp:txXfrm>
        <a:off x="5723795" y="1650449"/>
        <a:ext cx="2041773" cy="12250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4AB14A-5ED6-9F4C-B060-053FE39125B5}" type="datetimeFigureOut">
              <a:rPr lang="en-US" smtClean="0"/>
              <a:pPr/>
              <a:t>11/15/10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A9C2EB-FE79-4D4A-95B4-5338349B08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6D23D14-4664-4CBE-B201-D4DF9B09AA28}" type="datetimeFigureOut">
              <a:rPr lang="en-US"/>
              <a:pPr>
                <a:defRPr/>
              </a:pPr>
              <a:t>11/15/10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C08E6FA-EBBA-4EA7-BD65-8C7E5049BB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08E6FA-EBBA-4EA7-BD65-8C7E5049BB9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08E6FA-EBBA-4EA7-BD65-8C7E5049BB9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08E6FA-EBBA-4EA7-BD65-8C7E5049BB92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08E6FA-EBBA-4EA7-BD65-8C7E5049BB92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08E6FA-EBBA-4EA7-BD65-8C7E5049BB92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08E6FA-EBBA-4EA7-BD65-8C7E5049BB92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08E6FA-EBBA-4EA7-BD65-8C7E5049BB92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08E6FA-EBBA-4EA7-BD65-8C7E5049BB92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08E6FA-EBBA-4EA7-BD65-8C7E5049BB92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08E6FA-EBBA-4EA7-BD65-8C7E5049BB92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08E6FA-EBBA-4EA7-BD65-8C7E5049BB9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08E6FA-EBBA-4EA7-BD65-8C7E5049BB9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08E6FA-EBBA-4EA7-BD65-8C7E5049BB92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08E6FA-EBBA-4EA7-BD65-8C7E5049BB92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08E6FA-EBBA-4EA7-BD65-8C7E5049BB92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08E6FA-EBBA-4EA7-BD65-8C7E5049BB92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08E6FA-EBBA-4EA7-BD65-8C7E5049BB9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ain-Title-Slide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40386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334000"/>
            <a:ext cx="6400800" cy="3810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356350"/>
            <a:ext cx="1219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80B3E-2F0E-46AC-817E-7D5735B9AB7E}" type="datetime1">
              <a:rPr lang="en-US" smtClean="0"/>
              <a:pPr>
                <a:defRPr/>
              </a:pPr>
              <a:t>11/15/10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D26FD-35B4-4362-A6A7-7854AD387B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772400" cy="63976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538D5-0CC0-4E48-8487-96C1CCCE201C}" type="datetime1">
              <a:rPr lang="en-US" smtClean="0"/>
              <a:pPr>
                <a:defRPr/>
              </a:pPr>
              <a:t>11/15/10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82A5D-55B4-4383-8551-7DC69FCE91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772400" cy="63976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5AD90-4C09-4C4A-A780-31C7FA618DE6}" type="datetime1">
              <a:rPr lang="en-US" smtClean="0"/>
              <a:pPr>
                <a:defRPr/>
              </a:pPr>
              <a:t>11/15/10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B61F5-5524-4159-B4F8-A60A9F0620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772400" cy="63976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7FE37-3F7D-428E-9F08-6E695F01AB02}" type="datetime1">
              <a:rPr lang="en-US" smtClean="0"/>
              <a:pPr>
                <a:defRPr/>
              </a:pPr>
              <a:t>11/15/10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8E984-9205-476F-A16F-E1C488596A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772400" cy="63976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29DBA-31EF-4EB1-BF4F-531F716D6ED2}" type="datetime1">
              <a:rPr lang="en-US" smtClean="0"/>
              <a:pPr>
                <a:defRPr/>
              </a:pPr>
              <a:t>11/15/10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358F2-CADA-4B87-886C-048264FD93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Question-Slide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6D5D6-A463-4255-B09C-34B24895194B}" type="datetime1">
              <a:rPr lang="en-US" smtClean="0"/>
              <a:pPr>
                <a:defRPr/>
              </a:pPr>
              <a:t>11/15/10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EB8B1-BC4D-4C77-8055-DAF3021D22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Main-Content-Slide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1447800"/>
            <a:ext cx="731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71600" y="6356350"/>
            <a:ext cx="121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D5423F-7DFD-4DD2-AF09-FCE3261F0129}" type="datetime1">
              <a:rPr lang="en-US" smtClean="0"/>
              <a:pPr>
                <a:defRPr/>
              </a:pPr>
              <a:t>11/15/10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E3B847-E891-4BF6-888E-0C0FDE9AA1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371600" y="198438"/>
            <a:ext cx="72390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6" r:id="rId2"/>
    <p:sldLayoutId id="2147483667" r:id="rId3"/>
    <p:sldLayoutId id="2147483668" r:id="rId4"/>
    <p:sldLayoutId id="2147483669" r:id="rId5"/>
    <p:sldLayoutId id="2147483671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ahoma" pitchFamily="34" charset="0"/>
          <a:ea typeface="Tahoma" pitchFamily="34" charset="0"/>
          <a:cs typeface="Tahom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  <a:cs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  <a:cs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  <a:cs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  <a:cs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  <a:cs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  <a:cs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  <a:cs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3200" b="1" kern="1200">
          <a:solidFill>
            <a:srgbClr val="215968"/>
          </a:solidFill>
          <a:latin typeface="Tahoma" pitchFamily="34" charset="0"/>
          <a:ea typeface="Tahoma" pitchFamily="34" charset="0"/>
          <a:cs typeface="Tahom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4BACC6"/>
        </a:buClr>
        <a:buSzPct val="90000"/>
        <a:buFont typeface="Wingdings" pitchFamily="2" charset="2"/>
        <a:buChar char="§"/>
        <a:defRPr sz="2800" kern="1200">
          <a:solidFill>
            <a:srgbClr val="215968"/>
          </a:solidFill>
          <a:latin typeface="+mn-lt"/>
          <a:ea typeface="+mn-ea"/>
          <a:cs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4BACC6"/>
        </a:buClr>
        <a:buFont typeface="Arial" charset="0"/>
        <a:buChar char="•"/>
        <a:defRPr sz="2400" kern="1200">
          <a:solidFill>
            <a:srgbClr val="215968"/>
          </a:solidFill>
          <a:latin typeface="+mn-lt"/>
          <a:ea typeface="+mn-ea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4BACC6"/>
        </a:buClr>
        <a:buFont typeface="Arial" charset="0"/>
        <a:buChar char="–"/>
        <a:defRPr sz="2000" kern="1200">
          <a:solidFill>
            <a:srgbClr val="215968"/>
          </a:solidFill>
          <a:latin typeface="+mn-lt"/>
          <a:ea typeface="+mn-ea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4BACC6"/>
        </a:buClr>
        <a:buFont typeface="Arial" charset="0"/>
        <a:buChar char="»"/>
        <a:defRPr sz="2000" kern="1200">
          <a:solidFill>
            <a:srgbClr val="215968"/>
          </a:solidFill>
          <a:latin typeface="+mn-lt"/>
          <a:ea typeface="+mn-ea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03684" y="937496"/>
            <a:ext cx="7741496" cy="147002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Quality Authorizing for Online and Blended Learning Charter Schools</a:t>
            </a:r>
          </a:p>
        </p:txBody>
      </p:sp>
      <p:sp>
        <p:nvSpPr>
          <p:cNvPr id="2051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93482" y="4653594"/>
            <a:ext cx="8298906" cy="1965148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lnSpc>
                <a:spcPct val="170000"/>
              </a:lnSpc>
              <a:spcAft>
                <a:spcPts val="0"/>
              </a:spcAft>
              <a:defRPr/>
            </a:pPr>
            <a:r>
              <a:rPr lang="en-US" sz="2400" dirty="0" smtClean="0"/>
              <a:t>Sean Conlan, National Association of Charter School Authorizers</a:t>
            </a:r>
          </a:p>
          <a:p>
            <a:pPr eaLnBrk="1" fontAlgn="auto" hangingPunct="1">
              <a:lnSpc>
                <a:spcPct val="17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/>
              <a:t>Amy Anderson, Donnell-Kay Foundation</a:t>
            </a:r>
          </a:p>
          <a:p>
            <a:pPr eaLnBrk="1" fontAlgn="auto" hangingPunct="1">
              <a:lnSpc>
                <a:spcPct val="17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/>
              <a:t>Chris Rapp, Evergreen Education Group</a:t>
            </a:r>
          </a:p>
          <a:p>
            <a:pPr eaLnBrk="1" fontAlgn="auto" hangingPunct="1">
              <a:lnSpc>
                <a:spcPct val="17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sz="4364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sz="9600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sz="11200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sz="7000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1D26FD-35B4-4362-A6A7-7854AD387BF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45564" y="2641321"/>
            <a:ext cx="3810959" cy="595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Tahoma"/>
                <a:cs typeface="Tahoma"/>
              </a:rPr>
              <a:t>Virtual School Symposium</a:t>
            </a:r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Tahoma"/>
                <a:cs typeface="Tahoma"/>
              </a:rPr>
              <a:t>Monday November 15, 2010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045740"/>
          </a:xfrm>
        </p:spPr>
        <p:txBody>
          <a:bodyPr>
            <a:normAutofit/>
          </a:bodyPr>
          <a:lstStyle/>
          <a:p>
            <a:r>
              <a:rPr lang="en-US" dirty="0" smtClean="0"/>
              <a:t>Participating Organizations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282A5D-55B4-4383-8551-7DC69FCE913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62545" y="6092041"/>
            <a:ext cx="1721922" cy="3562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352061" y="1428261"/>
            <a:ext cx="7499271" cy="4550507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800" dirty="0" smtClean="0"/>
              <a:t>Georgia Charter School Commission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Grand Valley State University Charter School Office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Nevada Department of Education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Ohio Council of Community Schools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Pennsylvania Department of Education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South Carolina Public Charter School District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Utah State Charter School Board</a:t>
            </a:r>
          </a:p>
          <a:p>
            <a:pPr>
              <a:buFont typeface="Arial"/>
              <a:buChar char="•"/>
            </a:pPr>
            <a:endParaRPr lang="en-US" sz="2800" dirty="0" smtClean="0"/>
          </a:p>
          <a:p>
            <a:pPr>
              <a:buFont typeface="Arial"/>
              <a:buChar char="•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0457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Key Issues for Online Charter School Authorizers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282A5D-55B4-4383-8551-7DC69FCE913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Content Placeholder 7"/>
          <p:cNvSpPr>
            <a:spLocks noGrp="1"/>
          </p:cNvSpPr>
          <p:nvPr>
            <p:ph idx="1"/>
          </p:nvPr>
        </p:nvSpPr>
        <p:spPr>
          <a:xfrm>
            <a:off x="1371600" y="1578518"/>
            <a:ext cx="7315200" cy="4525963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Governing Boards</a:t>
            </a:r>
          </a:p>
          <a:p>
            <a:pPr>
              <a:buFont typeface="Arial"/>
              <a:buChar char="•"/>
            </a:pPr>
            <a:r>
              <a:rPr lang="en-US" dirty="0" smtClean="0"/>
              <a:t>Application and renewal processes</a:t>
            </a:r>
          </a:p>
          <a:p>
            <a:pPr>
              <a:buFont typeface="Arial"/>
              <a:buChar char="•"/>
            </a:pPr>
            <a:r>
              <a:rPr lang="en-US" dirty="0" smtClean="0"/>
              <a:t>Accountability for student achievement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Special Education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Working with EMOs</a:t>
            </a:r>
          </a:p>
          <a:p>
            <a:pPr>
              <a:buFont typeface="Arial"/>
              <a:buChar char="•"/>
            </a:pPr>
            <a:r>
              <a:rPr lang="en-US" dirty="0" smtClean="0"/>
              <a:t>Building process and capacity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083088"/>
          </a:xfrm>
        </p:spPr>
        <p:txBody>
          <a:bodyPr>
            <a:normAutofit/>
          </a:bodyPr>
          <a:lstStyle/>
          <a:p>
            <a:r>
              <a:rPr lang="en-US" dirty="0" smtClean="0"/>
              <a:t>Online Charter Governing Boards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282A5D-55B4-4383-8551-7DC69FCE913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Content Placeholder 7"/>
          <p:cNvSpPr>
            <a:spLocks noGrp="1"/>
          </p:cNvSpPr>
          <p:nvPr>
            <p:ph idx="1"/>
          </p:nvPr>
        </p:nvSpPr>
        <p:spPr>
          <a:xfrm>
            <a:off x="1371600" y="1541170"/>
            <a:ext cx="7315200" cy="4525963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Board training for issues specific to online schools</a:t>
            </a:r>
          </a:p>
          <a:p>
            <a:pPr>
              <a:buFont typeface="Arial"/>
              <a:buChar char="•"/>
            </a:pPr>
            <a:r>
              <a:rPr lang="en-US" dirty="0" smtClean="0"/>
              <a:t>Fostering independence and responsibility</a:t>
            </a:r>
          </a:p>
          <a:p>
            <a:pPr>
              <a:buFont typeface="Arial"/>
              <a:buChar char="•"/>
            </a:pPr>
            <a:r>
              <a:rPr lang="en-US" dirty="0" smtClean="0"/>
              <a:t>Avoiding conflicts of interest</a:t>
            </a:r>
          </a:p>
          <a:p>
            <a:pPr>
              <a:buFont typeface="Arial"/>
              <a:buChar char="•"/>
            </a:pPr>
            <a:r>
              <a:rPr lang="en-US" dirty="0" smtClean="0"/>
              <a:t>Geographic distribution of members 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045740"/>
          </a:xfrm>
        </p:spPr>
        <p:txBody>
          <a:bodyPr>
            <a:normAutofit/>
          </a:bodyPr>
          <a:lstStyle/>
          <a:p>
            <a:r>
              <a:rPr lang="en-US" dirty="0" smtClean="0"/>
              <a:t>Application and Renewal Processes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447800"/>
            <a:ext cx="7405893" cy="5175738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Targeted questions for online applicants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Identifying readers or reviewers with online school experience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Working with a state-level distance learning office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Create accountability measurements specific to online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Considering blended models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282A5D-55B4-4383-8551-7DC69FCE913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0270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Accountability for Student Achievement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2925" y="1634539"/>
            <a:ext cx="7324928" cy="4525963"/>
          </a:xfrm>
        </p:spPr>
        <p:txBody>
          <a:bodyPr/>
          <a:lstStyle/>
          <a:p>
            <a:pPr marL="457200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Working with mobility and retention issues in online schools</a:t>
            </a:r>
          </a:p>
          <a:p>
            <a:pPr marL="457200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Leveraging online school data to individualize growth models</a:t>
            </a:r>
          </a:p>
          <a:p>
            <a:pPr marL="457200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Challenges of an at-risk student population</a:t>
            </a:r>
          </a:p>
          <a:p>
            <a:pPr marL="457200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Logistics of state testing at a distance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282A5D-55B4-4383-8551-7DC69FCE913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083088"/>
          </a:xfrm>
        </p:spPr>
        <p:txBody>
          <a:bodyPr>
            <a:normAutofit/>
          </a:bodyPr>
          <a:lstStyle/>
          <a:p>
            <a:r>
              <a:rPr lang="en-US" dirty="0" smtClean="0"/>
              <a:t>Special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2925" y="1615865"/>
            <a:ext cx="7324928" cy="4525963"/>
          </a:xfrm>
        </p:spPr>
        <p:txBody>
          <a:bodyPr/>
          <a:lstStyle/>
          <a:p>
            <a:pPr marL="457200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Online charters as alternative schools</a:t>
            </a:r>
          </a:p>
          <a:p>
            <a:pPr marL="457200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High percentage of IEPs</a:t>
            </a:r>
          </a:p>
          <a:p>
            <a:pPr marL="457200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Special services online – how are they tracked and what are the limits?</a:t>
            </a:r>
          </a:p>
          <a:p>
            <a:pPr marL="457200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Lacking expertise to set up accountability processes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282A5D-55B4-4383-8551-7DC69FCE913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008392"/>
          </a:xfrm>
        </p:spPr>
        <p:txBody>
          <a:bodyPr>
            <a:normAutofit/>
          </a:bodyPr>
          <a:lstStyle/>
          <a:p>
            <a:r>
              <a:rPr lang="en-US" dirty="0" smtClean="0"/>
              <a:t>Working with EMOs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578517"/>
            <a:ext cx="7324928" cy="4525963"/>
          </a:xfrm>
        </p:spPr>
        <p:txBody>
          <a:bodyPr/>
          <a:lstStyle/>
          <a:p>
            <a:pPr marL="457200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Transparency of school financial data</a:t>
            </a:r>
          </a:p>
          <a:p>
            <a:pPr marL="457200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Improving the process for enrollment count</a:t>
            </a:r>
          </a:p>
          <a:p>
            <a:pPr marL="457200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Determining appropriate funding levels</a:t>
            </a:r>
          </a:p>
          <a:p>
            <a:pPr marL="457200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Variations in EMO experience level and quality</a:t>
            </a:r>
          </a:p>
          <a:p>
            <a:pPr marL="457200" indent="-457200">
              <a:spcBef>
                <a:spcPts val="0"/>
              </a:spcBef>
            </a:pPr>
            <a:r>
              <a:rPr lang="en-US" sz="2400" dirty="0" smtClean="0"/>
              <a:t>	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282A5D-55B4-4383-8551-7DC69FCE913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083088"/>
          </a:xfrm>
        </p:spPr>
        <p:txBody>
          <a:bodyPr>
            <a:normAutofit/>
          </a:bodyPr>
          <a:lstStyle/>
          <a:p>
            <a:r>
              <a:rPr lang="en-US" dirty="0" smtClean="0"/>
              <a:t>Building Authorizer Process and Capacity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71887"/>
            <a:ext cx="7324928" cy="4525963"/>
          </a:xfrm>
        </p:spPr>
        <p:txBody>
          <a:bodyPr/>
          <a:lstStyle/>
          <a:p>
            <a:pPr marL="457200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Authorizer staffs are growing</a:t>
            </a:r>
          </a:p>
          <a:p>
            <a:pPr marL="457200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Much to learn about uniqueness of online schools</a:t>
            </a:r>
          </a:p>
          <a:p>
            <a:pPr marL="457200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Working with current state processes</a:t>
            </a:r>
          </a:p>
          <a:p>
            <a:pPr marL="457200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Commitment and vision from leaders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282A5D-55B4-4383-8551-7DC69FCE9133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0457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Supporting Authorizer Improvement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2925" y="1578518"/>
            <a:ext cx="7324928" cy="4525963"/>
          </a:xfrm>
        </p:spPr>
        <p:txBody>
          <a:bodyPr/>
          <a:lstStyle/>
          <a:p>
            <a:pPr marL="457200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Many entering new phase of online charter oversight</a:t>
            </a:r>
          </a:p>
          <a:p>
            <a:pPr marL="457200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Best practices will emerge rapidly</a:t>
            </a:r>
          </a:p>
          <a:p>
            <a:pPr marL="457200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Seeking independent guidance and collegial support</a:t>
            </a:r>
          </a:p>
          <a:p>
            <a:pPr marL="457200" indent="-45720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Connecting those at the same decision point</a:t>
            </a:r>
          </a:p>
          <a:p>
            <a:pPr marL="457200" indent="-457200">
              <a:spcBef>
                <a:spcPts val="0"/>
              </a:spcBef>
              <a:buFont typeface="Arial"/>
              <a:buChar char="•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282A5D-55B4-4383-8551-7DC69FCE9133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47980" y="4757111"/>
            <a:ext cx="7741496" cy="118578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PowerPoint available in VSS Wiki</a:t>
            </a:r>
          </a:p>
        </p:txBody>
      </p:sp>
      <p:sp>
        <p:nvSpPr>
          <p:cNvPr id="2051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12438" y="473946"/>
            <a:ext cx="8298906" cy="3677822"/>
          </a:xfrm>
        </p:spPr>
        <p:txBody>
          <a:bodyPr rtlCol="0">
            <a:normAutofit fontScale="92500"/>
          </a:bodyPr>
          <a:lstStyle/>
          <a:p>
            <a:pPr algn="ctr" eaLnBrk="1" fontAlgn="auto" hangingPunct="1">
              <a:lnSpc>
                <a:spcPct val="170000"/>
              </a:lnSpc>
              <a:spcAft>
                <a:spcPts val="0"/>
              </a:spcAft>
              <a:defRPr/>
            </a:pPr>
            <a:r>
              <a:rPr lang="en-US" sz="2800" dirty="0" smtClean="0"/>
              <a:t>Contact Information</a:t>
            </a:r>
          </a:p>
          <a:p>
            <a:pPr eaLnBrk="1" fontAlgn="auto" hangingPunct="1">
              <a:lnSpc>
                <a:spcPct val="170000"/>
              </a:lnSpc>
              <a:spcAft>
                <a:spcPts val="0"/>
              </a:spcAft>
              <a:defRPr/>
            </a:pPr>
            <a:r>
              <a:rPr lang="en-US" sz="2800" dirty="0" smtClean="0"/>
              <a:t>Sean Conlan- seanc@qualitycharters.org</a:t>
            </a:r>
          </a:p>
          <a:p>
            <a:pPr eaLnBrk="1" fontAlgn="auto" hangingPunct="1">
              <a:lnSpc>
                <a:spcPct val="170000"/>
              </a:lnSpc>
              <a:spcAft>
                <a:spcPts val="0"/>
              </a:spcAft>
              <a:defRPr/>
            </a:pPr>
            <a:r>
              <a:rPr lang="en-US" sz="2800" dirty="0" smtClean="0"/>
              <a:t>Amy Anderson - aanderson@dkfoundation.org</a:t>
            </a:r>
          </a:p>
          <a:p>
            <a:pPr eaLnBrk="1" fontAlgn="auto" hangingPunct="1">
              <a:lnSpc>
                <a:spcPct val="17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Chris Rapp, chris@evergreenedgroup.com</a:t>
            </a:r>
          </a:p>
          <a:p>
            <a:pPr eaLnBrk="1" fontAlgn="auto" hangingPunct="1">
              <a:lnSpc>
                <a:spcPct val="17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sz="4364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sz="9600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sz="11200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sz="7000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1D26FD-35B4-4362-A6A7-7854AD387BFD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0457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Virtual Schools Managed by ESPs:</a:t>
            </a:r>
            <a:br>
              <a:rPr lang="en-US" dirty="0" smtClean="0"/>
            </a:br>
            <a:r>
              <a:rPr lang="en-US" dirty="0" smtClean="0"/>
              <a:t>NACSA Recommended Practice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282A5D-55B4-4383-8551-7DC69FCE913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62545" y="6092041"/>
            <a:ext cx="1721922" cy="3562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371600" y="1447800"/>
            <a:ext cx="7499271" cy="5013379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800" dirty="0" smtClean="0"/>
              <a:t>Include strong, independent governance by a governing board for the school or schools; and 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That that board receive a charter from the authorizer.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Governing board enters into a service contract with the ESP outlining the relationships and the roles and responsibilities of the two parties to the service contract.  </a:t>
            </a:r>
          </a:p>
          <a:p>
            <a:pPr>
              <a:buFont typeface="Arial"/>
              <a:buChar char="•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282A5D-55B4-4383-8551-7DC69FCE913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62545" y="6092041"/>
            <a:ext cx="1721922" cy="3562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7" name="Content Placeholder 3"/>
          <p:cNvGraphicFramePr>
            <a:graphicFrameLocks noGrp="1"/>
          </p:cNvGraphicFramePr>
          <p:nvPr>
            <p:ph idx="1"/>
          </p:nvPr>
        </p:nvGraphicFramePr>
        <p:xfrm>
          <a:off x="1098062" y="1600199"/>
          <a:ext cx="77724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895600" y="2514601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Charter:</a:t>
            </a:r>
          </a:p>
          <a:p>
            <a:pPr algn="ctr"/>
            <a:r>
              <a:rPr lang="en-US" dirty="0" smtClean="0"/>
              <a:t>Contact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0" y="2438400"/>
            <a:ext cx="17139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ESP </a:t>
            </a:r>
          </a:p>
          <a:p>
            <a:pPr algn="ctr"/>
            <a:r>
              <a:rPr lang="en-US" dirty="0" smtClean="0"/>
              <a:t>Service Contract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286000" y="2857500"/>
            <a:ext cx="457200" cy="342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4038600" y="2971800"/>
            <a:ext cx="381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029200" y="3048000"/>
            <a:ext cx="228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>
            <a:off x="7086600" y="2971800"/>
            <a:ext cx="533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2806700" y="2489200"/>
            <a:ext cx="1219200" cy="685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5181600" y="2438400"/>
            <a:ext cx="1981200" cy="762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0457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Authorizer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Governing Board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 ESP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282A5D-55B4-4383-8551-7DC69FCE913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62545" y="6092041"/>
            <a:ext cx="1721922" cy="3562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371600" y="1447800"/>
            <a:ext cx="7499271" cy="5013379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800" dirty="0" smtClean="0"/>
              <a:t>55%  of large authorizers condition initial charter approval on the review and approval of the ESP service contract.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68% insist that service contracts do not contain “poison pills”.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49% insist that the service contract include performance measures by which the board would hold the ESP accountable. 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0457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Authorizer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Governing Board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 ESP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282A5D-55B4-4383-8551-7DC69FCE913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62545" y="6092041"/>
            <a:ext cx="1721922" cy="3562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371600" y="1447800"/>
            <a:ext cx="7499271" cy="5013379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800" dirty="0" smtClean="0"/>
              <a:t>52% of ESP managed schools have governing boards with their own lawyer. 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56% of ESP managed schools have governing boards with their own accountant .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27% of authorizers do not prevent the ESP from picking or approving board members.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26% don’t prevent compensation of governing boards by the ESP.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0457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Multi-District Full-time Online Schools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282A5D-55B4-4383-8551-7DC69FCE913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62545" y="6092041"/>
            <a:ext cx="1721922" cy="3562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 b="2571"/>
          <a:stretch>
            <a:fillRect/>
          </a:stretch>
        </p:blipFill>
        <p:spPr>
          <a:xfrm>
            <a:off x="0" y="0"/>
            <a:ext cx="91675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0457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Multi-District Full-time Online Schools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282A5D-55B4-4383-8551-7DC69FCE913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62545" y="6092041"/>
            <a:ext cx="1721922" cy="3562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 b="1714"/>
          <a:stretch>
            <a:fillRect/>
          </a:stretch>
        </p:blipFill>
        <p:spPr>
          <a:xfrm>
            <a:off x="0" y="0"/>
            <a:ext cx="9144000" cy="6875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0457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Attributes of Full-time Statewide Online Schools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282A5D-55B4-4383-8551-7DC69FCE913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62545" y="6092041"/>
            <a:ext cx="1721922" cy="3562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371600" y="1447800"/>
            <a:ext cx="7499271" cy="5013379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800" dirty="0" smtClean="0"/>
              <a:t>Most often organized as a charter school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Many affiliated with Educational Management Organizations (EMOs)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Attract students from an entire state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Serve all grade levels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Enrollments from a few hundred to several thousand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Accountable to their charter authorizer or parent school district</a:t>
            </a:r>
          </a:p>
          <a:p>
            <a:pPr>
              <a:buFont typeface="Arial"/>
              <a:buChar char="•"/>
            </a:pPr>
            <a:endParaRPr lang="en-US" sz="2800" dirty="0" smtClean="0"/>
          </a:p>
          <a:p>
            <a:pPr>
              <a:buFont typeface="Arial"/>
              <a:buChar char="•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045740"/>
          </a:xfrm>
        </p:spPr>
        <p:txBody>
          <a:bodyPr>
            <a:normAutofit/>
          </a:bodyPr>
          <a:lstStyle/>
          <a:p>
            <a:r>
              <a:rPr lang="en-US" dirty="0" smtClean="0"/>
              <a:t>Investigative Methods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282A5D-55B4-4383-8551-7DC69FCE913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62545" y="6092041"/>
            <a:ext cx="1721922" cy="3562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371600" y="2053493"/>
            <a:ext cx="7499271" cy="3534508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800" dirty="0" smtClean="0"/>
              <a:t>Targeted states with robust enrollments or unique issues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Interviewed a variety of authorizer types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Conversations focused on unique challenges and opportunities in this new authorizing role</a:t>
            </a:r>
          </a:p>
          <a:p>
            <a:pPr>
              <a:buFont typeface="Arial"/>
              <a:buChar char="•"/>
            </a:pPr>
            <a:endParaRPr lang="en-US" sz="2800" dirty="0" smtClean="0"/>
          </a:p>
          <a:p>
            <a:pPr>
              <a:buFont typeface="Arial"/>
              <a:buChar char="•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205867"/>
      </a:dk1>
      <a:lt1>
        <a:sysClr val="window" lastClr="FFFFFF"/>
      </a:lt1>
      <a:dk2>
        <a:srgbClr val="1F497D"/>
      </a:dk2>
      <a:lt2>
        <a:srgbClr val="EEECE1"/>
      </a:lt2>
      <a:accent1>
        <a:srgbClr val="92CDDC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10307</TotalTime>
  <Words>664</Words>
  <Application>Microsoft Macintosh PowerPoint</Application>
  <PresentationFormat>On-screen Show (4:3)</PresentationFormat>
  <Paragraphs>139</Paragraphs>
  <Slides>19</Slides>
  <Notes>19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Quality Authorizing for Online and Blended Learning Charter Schools</vt:lpstr>
      <vt:lpstr>Virtual Schools Managed by ESPs: NACSA Recommended Practice </vt:lpstr>
      <vt:lpstr>Slide 3</vt:lpstr>
      <vt:lpstr>Authorizer  Governing Board  ESP</vt:lpstr>
      <vt:lpstr>Authorizer  Governing Board  ESP</vt:lpstr>
      <vt:lpstr>Multi-District Full-time Online Schools</vt:lpstr>
      <vt:lpstr>Multi-District Full-time Online Schools</vt:lpstr>
      <vt:lpstr>Attributes of Full-time Statewide Online Schools</vt:lpstr>
      <vt:lpstr>Investigative Methods</vt:lpstr>
      <vt:lpstr>Participating Organizations</vt:lpstr>
      <vt:lpstr>Key Issues for Online Charter School Authorizers</vt:lpstr>
      <vt:lpstr>Online Charter Governing Boards</vt:lpstr>
      <vt:lpstr>Application and Renewal Processes</vt:lpstr>
      <vt:lpstr>Accountability for Student Achievement</vt:lpstr>
      <vt:lpstr>Special Education</vt:lpstr>
      <vt:lpstr>Working with EMOs</vt:lpstr>
      <vt:lpstr>Building Authorizer Process and Capacity</vt:lpstr>
      <vt:lpstr>Supporting Authorizer Improvement </vt:lpstr>
      <vt:lpstr>PowerPoint available in VSS Wiki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 CHARTER School Authorizers</dc:title>
  <dc:creator>alexm</dc:creator>
  <cp:lastModifiedBy>Chris Rapp</cp:lastModifiedBy>
  <cp:revision>358</cp:revision>
  <cp:lastPrinted>2010-10-15T15:55:59Z</cp:lastPrinted>
  <dcterms:created xsi:type="dcterms:W3CDTF">2010-11-15T13:57:47Z</dcterms:created>
  <dcterms:modified xsi:type="dcterms:W3CDTF">2010-11-15T14:05:32Z</dcterms:modified>
</cp:coreProperties>
</file>